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9" r:id="rId28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4" Type="http://schemas.openxmlformats.org/officeDocument/2006/relationships/slide" Target="slides/slide16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0" name="Shape 11380"/>
        <p:cNvGrpSpPr/>
        <p:nvPr/>
      </p:nvGrpSpPr>
      <p:grpSpPr>
        <a:xfrm>
          <a:off x="0" y="0"/>
          <a:ext cx="0" cy="0"/>
          <a:chOff x="0" y="0"/>
          <a:chExt cx="0" cy="0"/>
        </a:xfrm>
      </p:grpSpPr>
      <p:sp>
        <p:nvSpPr>
          <p:cNvPr id="11381" name="Google Shape;11381;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382" name="Google Shape;11382;p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83" name="Google Shape;11383;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 WBDO per year reported.</a:t>
            </a:r>
            <a:endParaRPr/>
          </a:p>
          <a:p>
            <a:pPr indent="0" lvl="0" marL="0" rtl="0" algn="l">
              <a:spcBef>
                <a:spcPts val="0"/>
              </a:spcBef>
              <a:spcAft>
                <a:spcPts val="0"/>
              </a:spcAft>
              <a:buNone/>
            </a:pPr>
            <a:r>
              <a:rPr lang="en-US"/>
              <a:t>Over 80,000 pools in CA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64.xml"/><Relationship Id="rId3" Type="http://schemas.openxmlformats.org/officeDocument/2006/relationships/image" Target="../media/image326.png"/></Relationships>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4" name="Shape 11384"/>
        <p:cNvGrpSpPr/>
        <p:nvPr/>
      </p:nvGrpSpPr>
      <p:grpSpPr>
        <a:xfrm>
          <a:off x="0" y="0"/>
          <a:ext cx="0" cy="0"/>
          <a:chOff x="0" y="0"/>
          <a:chExt cx="0" cy="0"/>
        </a:xfrm>
      </p:grpSpPr>
      <p:pic>
        <p:nvPicPr>
          <p:cNvPr id="11385" name="Google Shape;11385;p1594"/>
          <p:cNvPicPr preferRelativeResize="0"/>
          <p:nvPr/>
        </p:nvPicPr>
        <p:blipFill rotWithShape="1">
          <a:blip r:embed="rId3">
            <a:alphaModFix/>
          </a:blip>
          <a:srcRect b="0" l="0" r="0" t="0"/>
          <a:stretch/>
        </p:blipFill>
        <p:spPr>
          <a:xfrm>
            <a:off x="0" y="0"/>
            <a:ext cx="9239250" cy="6858000"/>
          </a:xfrm>
          <a:prstGeom prst="rect">
            <a:avLst/>
          </a:prstGeom>
          <a:noFill/>
          <a:ln>
            <a:noFill/>
          </a:ln>
        </p:spPr>
      </p:pic>
      <p:sp>
        <p:nvSpPr>
          <p:cNvPr id="11386" name="Google Shape;11386;p15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rgbClr val="FF0000"/>
                </a:solidFill>
              </a:rPr>
              <a:t>History of Waterborne Disease Outbreaks in CA</a:t>
            </a:r>
            <a:endParaRPr/>
          </a:p>
        </p:txBody>
      </p:sp>
      <p:sp>
        <p:nvSpPr>
          <p:cNvPr id="11387" name="Google Shape;11387;p1594"/>
          <p:cNvSpPr txBox="1"/>
          <p:nvPr>
            <p:ph idx="1" type="body"/>
          </p:nvPr>
        </p:nvSpPr>
        <p:spPr>
          <a:xfrm>
            <a:off x="381000" y="25908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33CC"/>
              </a:buClr>
              <a:buSzPts val="3200"/>
              <a:buFont typeface="Arial"/>
              <a:buChar char="•"/>
            </a:pPr>
            <a:r>
              <a:rPr lang="en-US">
                <a:solidFill>
                  <a:srgbClr val="FF33CC"/>
                </a:solidFill>
              </a:rPr>
              <a:t>Waterborne illness has been under-reported</a:t>
            </a:r>
            <a:endParaRPr/>
          </a:p>
          <a:p>
            <a:pPr indent="-342900" lvl="0" marL="342900" rtl="0" algn="l">
              <a:spcBef>
                <a:spcPts val="640"/>
              </a:spcBef>
              <a:spcAft>
                <a:spcPts val="0"/>
              </a:spcAft>
              <a:buClr>
                <a:srgbClr val="FF33CC"/>
              </a:buClr>
              <a:buSzPts val="3200"/>
              <a:buFont typeface="Arial"/>
              <a:buChar char="•"/>
            </a:pPr>
            <a:r>
              <a:rPr lang="en-US">
                <a:solidFill>
                  <a:srgbClr val="FF33CC"/>
                </a:solidFill>
              </a:rPr>
              <a:t>Sixty-two reported in the last thirty-seven years</a:t>
            </a:r>
            <a:endParaRPr/>
          </a:p>
          <a:p>
            <a:pPr indent="-342900" lvl="0" marL="342900" rtl="0" algn="l">
              <a:spcBef>
                <a:spcPts val="640"/>
              </a:spcBef>
              <a:spcAft>
                <a:spcPts val="0"/>
              </a:spcAft>
              <a:buClr>
                <a:srgbClr val="FF33CC"/>
              </a:buClr>
              <a:buSzPts val="3200"/>
              <a:buFont typeface="Arial"/>
              <a:buChar char="•"/>
            </a:pPr>
            <a:r>
              <a:rPr lang="en-US">
                <a:solidFill>
                  <a:srgbClr val="FF33CC"/>
                </a:solidFill>
              </a:rPr>
              <a:t>Includes recreational and drinking water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86"/>
                                        </p:tgtEl>
                                        <p:attrNameLst>
                                          <p:attrName>style.visibility</p:attrName>
                                        </p:attrNameLst>
                                      </p:cBhvr>
                                      <p:to>
                                        <p:strVal val="visible"/>
                                      </p:to>
                                    </p:set>
                                    <p:animEffect filter="fade" transition="in">
                                      <p:cBhvr>
                                        <p:cTn dur="80"/>
                                        <p:tgtEl>
                                          <p:spTgt spid="11386"/>
                                        </p:tgtEl>
                                      </p:cBhvr>
                                    </p:animEffect>
                                  </p:childTnLst>
                                </p:cTn>
                              </p:par>
                            </p:childTnLst>
                          </p:cTn>
                        </p:par>
                        <p:par>
                          <p:cTn fill="hold">
                            <p:stCondLst>
                              <p:cond delay="80"/>
                            </p:stCondLst>
                            <p:childTnLst>
                              <p:par>
                                <p:cTn fill="hold" nodeType="afterEffect" presetClass="entr" presetID="10" presetSubtype="0">
                                  <p:stCondLst>
                                    <p:cond delay="0"/>
                                  </p:stCondLst>
                                  <p:childTnLst>
                                    <p:set>
                                      <p:cBhvr>
                                        <p:cTn dur="1" fill="hold">
                                          <p:stCondLst>
                                            <p:cond delay="0"/>
                                          </p:stCondLst>
                                        </p:cTn>
                                        <p:tgtEl>
                                          <p:spTgt spid="11387">
                                            <p:txEl>
                                              <p:pRg end="0" st="0"/>
                                            </p:txEl>
                                          </p:spTgt>
                                        </p:tgtEl>
                                        <p:attrNameLst>
                                          <p:attrName>style.visibility</p:attrName>
                                        </p:attrNameLst>
                                      </p:cBhvr>
                                      <p:to>
                                        <p:strVal val="visible"/>
                                      </p:to>
                                    </p:set>
                                    <p:animEffect filter="fade" transition="in">
                                      <p:cBhvr>
                                        <p:cTn dur="500"/>
                                        <p:tgtEl>
                                          <p:spTgt spid="11387">
                                            <p:txEl>
                                              <p:pRg end="0" st="0"/>
                                            </p:txEl>
                                          </p:spTgt>
                                        </p:tgtEl>
                                      </p:cBhvr>
                                    </p:animEffect>
                                  </p:childTnLst>
                                </p:cTn>
                              </p:par>
                            </p:childTnLst>
                          </p:cTn>
                        </p:par>
                        <p:par>
                          <p:cTn fill="hold">
                            <p:stCondLst>
                              <p:cond delay="580"/>
                            </p:stCondLst>
                            <p:childTnLst>
                              <p:par>
                                <p:cTn fill="hold" nodeType="afterEffect" presetClass="entr" presetID="10" presetSubtype="0">
                                  <p:stCondLst>
                                    <p:cond delay="0"/>
                                  </p:stCondLst>
                                  <p:childTnLst>
                                    <p:set>
                                      <p:cBhvr>
                                        <p:cTn dur="1" fill="hold">
                                          <p:stCondLst>
                                            <p:cond delay="0"/>
                                          </p:stCondLst>
                                        </p:cTn>
                                        <p:tgtEl>
                                          <p:spTgt spid="11387">
                                            <p:txEl>
                                              <p:pRg end="1" st="1"/>
                                            </p:txEl>
                                          </p:spTgt>
                                        </p:tgtEl>
                                        <p:attrNameLst>
                                          <p:attrName>style.visibility</p:attrName>
                                        </p:attrNameLst>
                                      </p:cBhvr>
                                      <p:to>
                                        <p:strVal val="visible"/>
                                      </p:to>
                                    </p:set>
                                    <p:animEffect filter="fade" transition="in">
                                      <p:cBhvr>
                                        <p:cTn dur="500"/>
                                        <p:tgtEl>
                                          <p:spTgt spid="11387">
                                            <p:txEl>
                                              <p:pRg end="1" st="1"/>
                                            </p:txEl>
                                          </p:spTgt>
                                        </p:tgtEl>
                                      </p:cBhvr>
                                    </p:animEffect>
                                  </p:childTnLst>
                                </p:cTn>
                              </p:par>
                            </p:childTnLst>
                          </p:cTn>
                        </p:par>
                        <p:par>
                          <p:cTn fill="hold">
                            <p:stCondLst>
                              <p:cond delay="1080"/>
                            </p:stCondLst>
                            <p:childTnLst>
                              <p:par>
                                <p:cTn fill="hold" nodeType="afterEffect" presetClass="entr" presetID="10" presetSubtype="0">
                                  <p:stCondLst>
                                    <p:cond delay="0"/>
                                  </p:stCondLst>
                                  <p:childTnLst>
                                    <p:set>
                                      <p:cBhvr>
                                        <p:cTn dur="1" fill="hold">
                                          <p:stCondLst>
                                            <p:cond delay="0"/>
                                          </p:stCondLst>
                                        </p:cTn>
                                        <p:tgtEl>
                                          <p:spTgt spid="11387">
                                            <p:txEl>
                                              <p:pRg end="2" st="2"/>
                                            </p:txEl>
                                          </p:spTgt>
                                        </p:tgtEl>
                                        <p:attrNameLst>
                                          <p:attrName>style.visibility</p:attrName>
                                        </p:attrNameLst>
                                      </p:cBhvr>
                                      <p:to>
                                        <p:strVal val="visible"/>
                                      </p:to>
                                    </p:set>
                                    <p:animEffect filter="fade" transition="in">
                                      <p:cBhvr>
                                        <p:cTn dur="500"/>
                                        <p:tgtEl>
                                          <p:spTgt spid="113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